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8" r:id="rId6"/>
    <p:sldId id="267" r:id="rId7"/>
    <p:sldId id="263" r:id="rId8"/>
    <p:sldId id="264" r:id="rId9"/>
    <p:sldId id="270" r:id="rId10"/>
    <p:sldId id="272" r:id="rId11"/>
    <p:sldId id="273" r:id="rId12"/>
    <p:sldId id="274" r:id="rId13"/>
    <p:sldId id="275" r:id="rId14"/>
    <p:sldId id="276" r:id="rId15"/>
    <p:sldId id="27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662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6551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59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0459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7083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6740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009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160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792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6281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278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3A57B-1293-4F73-B679-1F6EA99C2438}" type="datetimeFigureOut">
              <a:rPr lang="en-CA" smtClean="0"/>
              <a:t>30/10/2017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09B7C-5238-4164-B406-DAE3CE1CA5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6595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Diluting Standard Solutions</a:t>
            </a: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</a:rPr>
              <a:t>October 2017</a:t>
            </a:r>
            <a:endParaRPr lang="en-CA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15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37985" cy="1688758"/>
          </a:xfrm>
        </p:spPr>
        <p:txBody>
          <a:bodyPr>
            <a:noAutofit/>
          </a:bodyPr>
          <a:lstStyle/>
          <a:p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NOTE: When using glass pipettes and volumetric flasks:</a:t>
            </a:r>
            <a:r>
              <a:rPr lang="en-CA" sz="3600" dirty="0"/>
              <a:t/>
            </a:r>
            <a:br>
              <a:rPr lang="en-CA" sz="3600" dirty="0"/>
            </a:b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278965"/>
            <a:ext cx="6040902" cy="3897997"/>
          </a:xfrm>
        </p:spPr>
        <p:txBody>
          <a:bodyPr/>
          <a:lstStyle/>
          <a:p>
            <a:pPr marL="0" indent="0">
              <a:buNone/>
            </a:pPr>
            <a:r>
              <a:rPr lang="en-CA" dirty="0">
                <a:solidFill>
                  <a:srgbClr val="0070C0"/>
                </a:solidFill>
                <a:latin typeface="Adobe Caslon Pro Bold" panose="0205070206050A020403" pitchFamily="18" charset="0"/>
              </a:rPr>
              <a:t>A little concave dip in the water will form – it’s called a meniscus. Always measure from the BOTTOM of the meniscus!</a:t>
            </a:r>
          </a:p>
          <a:p>
            <a:endParaRPr lang="en-CA" dirty="0"/>
          </a:p>
        </p:txBody>
      </p:sp>
      <p:pic>
        <p:nvPicPr>
          <p:cNvPr id="5" name="Content Placeholder 4" descr="Image result for water meniscus glass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624" y="1825626"/>
            <a:ext cx="2924176" cy="41250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422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pPr lvl="0"/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What volume (       )   of a 1.5 </a:t>
            </a:r>
            <a:r>
              <a:rPr lang="en-CA" sz="36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mol</a:t>
            </a:r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/L (        )  solution of </a:t>
            </a:r>
            <a:r>
              <a:rPr lang="en-CA" sz="36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HCl</a:t>
            </a:r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would you need to make 500 mL (    ) of 0.50 </a:t>
            </a:r>
            <a:r>
              <a:rPr lang="en-CA" sz="36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mol</a:t>
            </a:r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/L </a:t>
            </a:r>
            <a:r>
              <a:rPr lang="en-CA" sz="36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HCl</a:t>
            </a:r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?</a:t>
            </a:r>
            <a:b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</a:br>
            <a:endParaRPr lang="en-CA" sz="3600" dirty="0">
              <a:solidFill>
                <a:srgbClr val="FF0000"/>
              </a:solidFill>
              <a:latin typeface="Adobe Caslon Pro Bold" panose="0205070206050A020403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3234650"/>
              </p:ext>
            </p:extLst>
          </p:nvPr>
        </p:nvGraphicFramePr>
        <p:xfrm>
          <a:off x="1294227" y="2096086"/>
          <a:ext cx="9720776" cy="398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60388"/>
                <a:gridCol w="4860388"/>
              </a:tblGrid>
              <a:tr h="554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Concentrated solution</a:t>
                      </a:r>
                      <a:endParaRPr lang="en-CA" sz="28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400" dirty="0">
                          <a:effectLst/>
                          <a:latin typeface="Adobe Caslon Pro Bold" panose="0205070206050A020403" pitchFamily="18" charset="0"/>
                        </a:rPr>
                        <a:t>Dilute solution</a:t>
                      </a:r>
                      <a:endParaRPr lang="en-CA" sz="24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3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28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28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  <a:endParaRPr lang="en-CA" sz="28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9326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 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 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1100" baseline="-250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55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/>
          </a:bodyPr>
          <a:lstStyle/>
          <a:p>
            <a:pPr lvl="0"/>
            <a:r>
              <a:rPr lang="en-CA" sz="4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What volume of 2.0 </a:t>
            </a:r>
            <a:r>
              <a:rPr lang="en-CA" sz="40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mol</a:t>
            </a:r>
            <a:r>
              <a:rPr lang="en-CA" sz="4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/L </a:t>
            </a:r>
            <a:r>
              <a:rPr lang="en-CA" sz="40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NaCl</a:t>
            </a:r>
            <a:r>
              <a:rPr lang="en-CA" sz="4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is needed to make 50.0 mL of 0.20 </a:t>
            </a:r>
            <a:r>
              <a:rPr lang="en-CA" sz="40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mol</a:t>
            </a:r>
            <a:r>
              <a:rPr lang="en-CA" sz="4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/L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2731262"/>
              </p:ext>
            </p:extLst>
          </p:nvPr>
        </p:nvGraphicFramePr>
        <p:xfrm>
          <a:off x="1294227" y="2096086"/>
          <a:ext cx="9720776" cy="398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60388"/>
                <a:gridCol w="4860388"/>
              </a:tblGrid>
              <a:tr h="554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Concentrated solution</a:t>
                      </a:r>
                      <a:endParaRPr lang="en-CA" sz="28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400" dirty="0">
                          <a:effectLst/>
                          <a:latin typeface="Adobe Caslon Pro Bold" panose="0205070206050A020403" pitchFamily="18" charset="0"/>
                        </a:rPr>
                        <a:t>Dilute solution</a:t>
                      </a:r>
                      <a:endParaRPr lang="en-CA" sz="24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3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28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28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  <a:endParaRPr lang="en-CA" sz="28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9326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 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 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1100" baseline="-250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2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pPr lvl="0"/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25.0 mL of 1.5 </a:t>
            </a:r>
            <a:r>
              <a:rPr lang="en-CA" sz="36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mol</a:t>
            </a:r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/L </a:t>
            </a:r>
            <a:r>
              <a:rPr lang="en-CA" sz="36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NaOH</a:t>
            </a:r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is placed in a 100 mL volumetric flask and water is added to the fill line. What is the new concentration of the acid?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540760"/>
              </p:ext>
            </p:extLst>
          </p:nvPr>
        </p:nvGraphicFramePr>
        <p:xfrm>
          <a:off x="1294227" y="2096086"/>
          <a:ext cx="9720776" cy="398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60388"/>
                <a:gridCol w="4860388"/>
              </a:tblGrid>
              <a:tr h="554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Concentrated solution</a:t>
                      </a:r>
                      <a:endParaRPr lang="en-CA" sz="28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400" dirty="0">
                          <a:effectLst/>
                          <a:latin typeface="Adobe Caslon Pro Bold" panose="0205070206050A020403" pitchFamily="18" charset="0"/>
                        </a:rPr>
                        <a:t>Dilute solution</a:t>
                      </a:r>
                      <a:endParaRPr lang="en-CA" sz="24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3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28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28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  <a:endParaRPr lang="en-CA" sz="28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9326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 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 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1100" baseline="-250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26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pPr lvl="0"/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10.0 mL of 0.50 </a:t>
            </a:r>
            <a:r>
              <a:rPr lang="en-CA" sz="36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mol</a:t>
            </a:r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/L </a:t>
            </a:r>
            <a:r>
              <a:rPr lang="en-CA" sz="36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NaOH</a:t>
            </a:r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is placed in an empty 250 mL volumetric flask. Water is added to the fill line. What is the new concentration of the </a:t>
            </a:r>
            <a:r>
              <a:rPr lang="en-CA" sz="36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NaOH</a:t>
            </a:r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6504467"/>
              </p:ext>
            </p:extLst>
          </p:nvPr>
        </p:nvGraphicFramePr>
        <p:xfrm>
          <a:off x="1294227" y="2096086"/>
          <a:ext cx="9720776" cy="398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60388"/>
                <a:gridCol w="4860388"/>
              </a:tblGrid>
              <a:tr h="554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Concentrated solution</a:t>
                      </a:r>
                      <a:endParaRPr lang="en-CA" sz="28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400" dirty="0">
                          <a:effectLst/>
                          <a:latin typeface="Adobe Caslon Pro Bold" panose="0205070206050A020403" pitchFamily="18" charset="0"/>
                        </a:rPr>
                        <a:t>Dilute solution</a:t>
                      </a:r>
                      <a:endParaRPr lang="en-CA" sz="24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3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28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28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  <a:endParaRPr lang="en-CA" sz="28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9326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 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 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1100" baseline="-250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868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pPr lvl="0"/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5.0 mL of </a:t>
            </a:r>
            <a:r>
              <a:rPr lang="en-CA" sz="36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7.0 </a:t>
            </a:r>
            <a:r>
              <a:rPr lang="en-CA" sz="3600" dirty="0" err="1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mol</a:t>
            </a:r>
            <a:r>
              <a:rPr lang="en-CA" sz="36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/L </a:t>
            </a:r>
            <a:r>
              <a:rPr lang="en-CA" sz="360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solution of NaCl</a:t>
            </a:r>
            <a:r>
              <a:rPr lang="en-CA" sz="36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 </a:t>
            </a:r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is added to an empty 100 mL volumetric flask and water in added until it reaches the fill line. What is the new concentration of the </a:t>
            </a:r>
            <a:r>
              <a:rPr lang="en-CA" sz="3600" dirty="0" err="1">
                <a:solidFill>
                  <a:srgbClr val="FF0000"/>
                </a:solidFill>
                <a:latin typeface="Adobe Caslon Pro Bold" panose="0205070206050A020403" pitchFamily="18" charset="0"/>
              </a:rPr>
              <a:t>NaCl</a:t>
            </a:r>
            <a:r>
              <a:rPr lang="en-CA" sz="36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739096"/>
              </p:ext>
            </p:extLst>
          </p:nvPr>
        </p:nvGraphicFramePr>
        <p:xfrm>
          <a:off x="914400" y="2096086"/>
          <a:ext cx="10100603" cy="398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40215"/>
                <a:gridCol w="4860388"/>
              </a:tblGrid>
              <a:tr h="554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Concentrated solution</a:t>
                      </a:r>
                      <a:endParaRPr lang="en-CA" sz="28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400" dirty="0">
                          <a:effectLst/>
                          <a:latin typeface="Adobe Caslon Pro Bold" panose="0205070206050A020403" pitchFamily="18" charset="0"/>
                        </a:rPr>
                        <a:t>Dilute solution</a:t>
                      </a:r>
                      <a:endParaRPr lang="en-CA" sz="24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3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28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28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2800" dirty="0">
                          <a:effectLst/>
                          <a:latin typeface="Adobe Caslon Pro Bold" panose="0205070206050A020403" pitchFamily="18" charset="0"/>
                        </a:rPr>
                        <a:t> =</a:t>
                      </a:r>
                      <a:endParaRPr lang="en-CA" sz="2800" dirty="0">
                        <a:effectLst/>
                        <a:latin typeface="Adobe Caslon Pro Bold" panose="0205070206050A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9326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1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 = C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r>
                        <a:rPr lang="en-CA" sz="3200" dirty="0">
                          <a:effectLst/>
                          <a:latin typeface="Adobe Caslon Pro Bold" panose="0205070206050A020403" pitchFamily="18" charset="0"/>
                        </a:rPr>
                        <a:t>V</a:t>
                      </a: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2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3200" baseline="-25000" dirty="0">
                          <a:effectLst/>
                          <a:latin typeface="Adobe Caslon Pro Bold" panose="0205070206050A020403" pitchFamily="18" charset="0"/>
                        </a:rPr>
                        <a:t> </a:t>
                      </a:r>
                      <a:endParaRPr lang="en-CA" sz="3200" dirty="0">
                        <a:effectLst/>
                        <a:latin typeface="Adobe Caslon Pro Bold" panose="0205070206050A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1100" baseline="-250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94690" algn="l"/>
                        </a:tabLs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914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Requires more specialized glassware and a little math!</a:t>
            </a: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3200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Volumetric Pipette</a:t>
            </a:r>
            <a:endParaRPr lang="en-CA" sz="3200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3200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Volumetric flask</a:t>
            </a:r>
            <a:endParaRPr lang="en-CA" sz="3200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  <p:pic>
        <p:nvPicPr>
          <p:cNvPr id="7" name="Content Placeholder 6" descr="Image result for volumetric flask"/>
          <p:cNvPicPr>
            <a:picLocks noGrp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383" y="2704563"/>
            <a:ext cx="2756079" cy="3232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Content Placeholder 8" descr="Image result for volumetric pipette"/>
          <p:cNvPicPr>
            <a:picLocks noGr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10" y="2846231"/>
            <a:ext cx="2897745" cy="30909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038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Suppose a solution is too concentrated for our purposes:</a:t>
            </a:r>
            <a:endParaRPr lang="en-CA" sz="3200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For example: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When the school buys hydrochloric acid, it comes in a VERY concentrated form: 12 </a:t>
            </a:r>
            <a:r>
              <a:rPr lang="en-CA" dirty="0" err="1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mol</a:t>
            </a: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/L</a:t>
            </a:r>
          </a:p>
          <a:p>
            <a:pPr marL="0" indent="0">
              <a:buNone/>
            </a:pPr>
            <a:endParaRPr lang="en-CA" dirty="0" smtClean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This concentration is </a:t>
            </a:r>
          </a:p>
          <a:p>
            <a:pPr marL="514350" indent="-514350">
              <a:buAutoNum type="alphaLcParenR"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way too dangerous for students to work with </a:t>
            </a:r>
          </a:p>
          <a:p>
            <a:pPr marL="514350" indent="-514350">
              <a:buAutoNum type="alphaLcParenR"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unnecessary for labs that we perform.</a:t>
            </a:r>
          </a:p>
          <a:p>
            <a:pPr marL="0" indent="0">
              <a:buNone/>
            </a:pPr>
            <a:endParaRPr lang="en-CA" dirty="0" smtClean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We typically use concentrations of 1 </a:t>
            </a:r>
            <a:r>
              <a:rPr lang="en-CA" dirty="0" err="1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mol</a:t>
            </a: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/L or less.</a:t>
            </a:r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0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1000"/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000" dirty="0" smtClean="0">
                <a:solidFill>
                  <a:schemeClr val="tx2">
                    <a:lumMod val="75000"/>
                  </a:schemeClr>
                </a:solidFill>
                <a:latin typeface="Adobe Caslon Pro Bold" panose="0205070206050A020403" pitchFamily="18" charset="0"/>
              </a:rPr>
              <a:t>There are two methods used to dilute a solution:</a:t>
            </a:r>
            <a:br>
              <a:rPr lang="en-CA" sz="4000" dirty="0" smtClean="0">
                <a:solidFill>
                  <a:schemeClr val="tx2">
                    <a:lumMod val="75000"/>
                  </a:schemeClr>
                </a:solidFill>
                <a:latin typeface="Adobe Caslon Pro Bold" panose="0205070206050A020403" pitchFamily="18" charset="0"/>
              </a:rPr>
            </a:br>
            <a:r>
              <a:rPr lang="en-CA" sz="4000" dirty="0" smtClean="0">
                <a:solidFill>
                  <a:schemeClr val="tx2">
                    <a:lumMod val="75000"/>
                  </a:schemeClr>
                </a:solidFill>
                <a:latin typeface="Adobe Caslon Pro Bold" panose="0205070206050A020403" pitchFamily="18" charset="0"/>
              </a:rPr>
              <a:t>                                           Method #1</a:t>
            </a:r>
            <a:endParaRPr lang="en-CA" sz="4000" dirty="0">
              <a:solidFill>
                <a:schemeClr val="tx2">
                  <a:lumMod val="75000"/>
                </a:schemeClr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chemeClr val="tx2">
                    <a:lumMod val="75000"/>
                  </a:schemeClr>
                </a:solidFill>
                <a:latin typeface="Adobe Caslon Pro Bold" panose="0205070206050A020403" pitchFamily="18" charset="0"/>
              </a:rPr>
              <a:t>We can add water to the whole thing</a:t>
            </a:r>
          </a:p>
          <a:p>
            <a:pPr marL="0" indent="0">
              <a:buNone/>
            </a:pPr>
            <a:endParaRPr lang="en-CA" sz="3200" dirty="0" smtClean="0">
              <a:solidFill>
                <a:schemeClr val="tx2">
                  <a:lumMod val="75000"/>
                </a:schemeClr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chemeClr val="tx2">
                    <a:lumMod val="75000"/>
                  </a:schemeClr>
                </a:solidFill>
                <a:latin typeface="Adobe Caslon Pro Bold" panose="0205070206050A020403" pitchFamily="18" charset="0"/>
              </a:rPr>
              <a:t>This is the method used when diluting a can of frozen orange juice.</a:t>
            </a:r>
          </a:p>
          <a:p>
            <a:pPr marL="0" indent="0">
              <a:buNone/>
            </a:pPr>
            <a:endParaRPr lang="en-CA" sz="3200" dirty="0">
              <a:solidFill>
                <a:schemeClr val="tx2">
                  <a:lumMod val="75000"/>
                </a:schemeClr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chemeClr val="tx2">
                    <a:lumMod val="75000"/>
                  </a:schemeClr>
                </a:solidFill>
                <a:latin typeface="Adobe Caslon Pro Bold" panose="0205070206050A020403" pitchFamily="18" charset="0"/>
              </a:rPr>
              <a:t>You buy it concentrated so that it takes up little room to store.</a:t>
            </a:r>
          </a:p>
          <a:p>
            <a:pPr marL="0" indent="0">
              <a:buNone/>
            </a:pPr>
            <a:endParaRPr lang="en-CA" sz="3200" dirty="0" smtClean="0">
              <a:solidFill>
                <a:schemeClr val="tx2">
                  <a:lumMod val="75000"/>
                </a:schemeClr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chemeClr val="tx2">
                    <a:lumMod val="75000"/>
                  </a:schemeClr>
                </a:solidFill>
                <a:latin typeface="Adobe Caslon Pro Bold" panose="0205070206050A020403" pitchFamily="18" charset="0"/>
              </a:rPr>
              <a:t>The instructions on the can tell you how to dilute it to make it the right concentration.</a:t>
            </a:r>
          </a:p>
        </p:txBody>
      </p:sp>
    </p:spTree>
    <p:extLst>
      <p:ext uri="{BB962C8B-B14F-4D97-AF65-F5344CB8AC3E}">
        <p14:creationId xmlns:p14="http://schemas.microsoft.com/office/powerpoint/2010/main" val="292222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CA" sz="3600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Method #1 cont’d</a:t>
            </a:r>
            <a:endParaRPr lang="en-CA" sz="3600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This is the method is NOT appropriate for diluting the hydrochloric acid.</a:t>
            </a:r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Why? You will have diluted the whole thing and</a:t>
            </a:r>
          </a:p>
          <a:p>
            <a:pPr marL="514350" indent="-514350">
              <a:buAutoNum type="alphaLcParenR"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this </a:t>
            </a:r>
            <a:r>
              <a:rPr lang="en-CA" dirty="0">
                <a:solidFill>
                  <a:srgbClr val="0070C0"/>
                </a:solidFill>
                <a:latin typeface="Adobe Caslon Pro Bold" panose="0205070206050A020403" pitchFamily="18" charset="0"/>
              </a:rPr>
              <a:t>might </a:t>
            </a: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not be the concentration you need the next time</a:t>
            </a:r>
          </a:p>
          <a:p>
            <a:pPr marL="514350" indent="-514350">
              <a:buAutoNum type="alphaLcParenR"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we </a:t>
            </a:r>
            <a:r>
              <a:rPr lang="en-CA" dirty="0">
                <a:solidFill>
                  <a:srgbClr val="0070C0"/>
                </a:solidFill>
                <a:latin typeface="Adobe Caslon Pro Bold" panose="0205070206050A020403" pitchFamily="18" charset="0"/>
              </a:rPr>
              <a:t>would have </a:t>
            </a: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serious storage problems! </a:t>
            </a:r>
            <a:r>
              <a:rPr lang="en-CA" dirty="0">
                <a:solidFill>
                  <a:srgbClr val="0070C0"/>
                </a:solidFill>
                <a:latin typeface="Adobe Caslon Pro Bold" panose="0205070206050A020403" pitchFamily="18" charset="0"/>
              </a:rPr>
              <a:t>– where to put it all</a:t>
            </a: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?</a:t>
            </a: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01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CA" sz="3600" dirty="0" smtClean="0">
                <a:latin typeface="Adobe Caslon Pro Bold" panose="0205070206050A020403" pitchFamily="18" charset="0"/>
              </a:rPr>
              <a:t>Method #2:</a:t>
            </a:r>
            <a:endParaRPr lang="en-CA" sz="3600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893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We can remove a pre-determined amount and dilute this with water to make just the amount we need for the lab. </a:t>
            </a:r>
          </a:p>
          <a:p>
            <a:pPr marL="0" indent="0">
              <a:buNone/>
            </a:pPr>
            <a:endParaRPr lang="en-CA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Kind of  like removing a little bit of bleach from the container and adding it to a bucket of water.</a:t>
            </a:r>
          </a:p>
          <a:p>
            <a:pPr marL="0" indent="0">
              <a:buNone/>
            </a:pPr>
            <a:endParaRPr lang="en-CA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Today, we are going to learn how to use method #2.</a:t>
            </a:r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To do so, we need the formula:          </a:t>
            </a: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C</a:t>
            </a:r>
            <a:r>
              <a:rPr lang="en-CA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1 </a:t>
            </a:r>
            <a:r>
              <a:rPr lang="en-CA" dirty="0">
                <a:solidFill>
                  <a:srgbClr val="FF0000"/>
                </a:solidFill>
                <a:latin typeface="Adobe Caslon Pro Bold" panose="0205070206050A020403" pitchFamily="18" charset="0"/>
              </a:rPr>
              <a:t>x V</a:t>
            </a:r>
            <a:r>
              <a:rPr lang="en-CA" baseline="-25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1</a:t>
            </a:r>
            <a:r>
              <a:rPr lang="en-CA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= C</a:t>
            </a:r>
            <a:r>
              <a:rPr lang="en-CA" baseline="-25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2</a:t>
            </a:r>
            <a:r>
              <a:rPr lang="en-CA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x V</a:t>
            </a:r>
            <a:r>
              <a:rPr lang="en-CA" baseline="-25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2</a:t>
            </a:r>
            <a:r>
              <a:rPr lang="en-CA" dirty="0">
                <a:solidFill>
                  <a:srgbClr val="FF0000"/>
                </a:solidFill>
                <a:latin typeface="Adobe Caslon Pro Bold" panose="0205070206050A020403" pitchFamily="18" charset="0"/>
              </a:rPr>
              <a:t/>
            </a:r>
            <a:br>
              <a:rPr lang="en-CA" dirty="0">
                <a:solidFill>
                  <a:srgbClr val="FF0000"/>
                </a:solidFill>
                <a:latin typeface="Adobe Caslon Pro Bold" panose="0205070206050A020403" pitchFamily="18" charset="0"/>
              </a:rPr>
            </a:br>
            <a:endParaRPr lang="en-CA" dirty="0">
              <a:solidFill>
                <a:srgbClr val="FF000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27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Suppose 100 mL is needed for the whole class and the required concentration is 0.50 </a:t>
            </a:r>
            <a:r>
              <a:rPr lang="en-CA" sz="3200" dirty="0" err="1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mol</a:t>
            </a:r>
            <a:r>
              <a:rPr lang="en-CA" sz="3200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/L. We will start with the concentrated form of the acid: 12 </a:t>
            </a:r>
            <a:r>
              <a:rPr lang="en-CA" sz="3200" dirty="0" err="1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mol</a:t>
            </a:r>
            <a:r>
              <a:rPr lang="en-CA" sz="3200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/L</a:t>
            </a:r>
            <a:endParaRPr lang="en-CA" sz="3200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CA" dirty="0" smtClean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The concentrated acid:</a:t>
            </a: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				</a:t>
            </a:r>
            <a:r>
              <a:rPr lang="en-CA" dirty="0" smtClean="0">
                <a:solidFill>
                  <a:srgbClr val="00B050"/>
                </a:solidFill>
                <a:latin typeface="Adobe Caslon Pro Bold" panose="0205070206050A020403" pitchFamily="18" charset="0"/>
              </a:rPr>
              <a:t>The dilute acid: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C</a:t>
            </a:r>
            <a:r>
              <a:rPr lang="en-CA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 = 12 </a:t>
            </a:r>
            <a:r>
              <a:rPr lang="en-CA" dirty="0" err="1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mol</a:t>
            </a: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/L</a:t>
            </a: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					</a:t>
            </a:r>
            <a:r>
              <a:rPr lang="en-CA" dirty="0" smtClean="0">
                <a:solidFill>
                  <a:srgbClr val="00B050"/>
                </a:solidFill>
                <a:latin typeface="Adobe Caslon Pro Bold" panose="0205070206050A020403" pitchFamily="18" charset="0"/>
              </a:rPr>
              <a:t>C</a:t>
            </a:r>
            <a:r>
              <a:rPr lang="en-CA" baseline="-25000" dirty="0" smtClean="0">
                <a:solidFill>
                  <a:srgbClr val="00B050"/>
                </a:solidFill>
                <a:latin typeface="Adobe Caslon Pro Bold" panose="0205070206050A020403" pitchFamily="18" charset="0"/>
              </a:rPr>
              <a:t>2</a:t>
            </a:r>
            <a:r>
              <a:rPr lang="en-CA" dirty="0" smtClean="0">
                <a:solidFill>
                  <a:srgbClr val="00B050"/>
                </a:solidFill>
                <a:latin typeface="Adobe Caslon Pro Bold" panose="0205070206050A020403" pitchFamily="18" charset="0"/>
              </a:rPr>
              <a:t> = 0.50 </a:t>
            </a:r>
            <a:r>
              <a:rPr lang="en-CA" dirty="0" err="1" smtClean="0">
                <a:solidFill>
                  <a:srgbClr val="00B050"/>
                </a:solidFill>
                <a:latin typeface="Adobe Caslon Pro Bold" panose="0205070206050A020403" pitchFamily="18" charset="0"/>
              </a:rPr>
              <a:t>mol</a:t>
            </a:r>
            <a:r>
              <a:rPr lang="en-CA" dirty="0" smtClean="0">
                <a:solidFill>
                  <a:srgbClr val="00B050"/>
                </a:solidFill>
                <a:latin typeface="Adobe Caslon Pro Bold" panose="0205070206050A020403" pitchFamily="18" charset="0"/>
              </a:rPr>
              <a:t>/L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V</a:t>
            </a:r>
            <a:r>
              <a:rPr lang="en-CA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= ??? (this </a:t>
            </a:r>
            <a:r>
              <a:rPr lang="en-CA" dirty="0">
                <a:solidFill>
                  <a:srgbClr val="FF0000"/>
                </a:solidFill>
                <a:latin typeface="Adobe Caslon Pro Bold" panose="0205070206050A020403" pitchFamily="18" charset="0"/>
              </a:rPr>
              <a:t>i</a:t>
            </a: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s how much we are</a:t>
            </a: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		</a:t>
            </a:r>
            <a:r>
              <a:rPr lang="en-CA" dirty="0" smtClean="0">
                <a:solidFill>
                  <a:srgbClr val="00B050"/>
                </a:solidFill>
                <a:latin typeface="Adobe Caslon Pro Bold" panose="0205070206050A020403" pitchFamily="18" charset="0"/>
              </a:rPr>
              <a:t>V</a:t>
            </a:r>
            <a:r>
              <a:rPr lang="en-CA" baseline="-25000" dirty="0" smtClean="0">
                <a:solidFill>
                  <a:srgbClr val="00B050"/>
                </a:solidFill>
                <a:latin typeface="Adobe Caslon Pro Bold" panose="0205070206050A020403" pitchFamily="18" charset="0"/>
              </a:rPr>
              <a:t>2</a:t>
            </a:r>
            <a:r>
              <a:rPr lang="en-CA" dirty="0" smtClean="0">
                <a:solidFill>
                  <a:srgbClr val="00B050"/>
                </a:solidFill>
                <a:latin typeface="Adobe Caslon Pro Bold" panose="0205070206050A020403" pitchFamily="18" charset="0"/>
              </a:rPr>
              <a:t>= 100 mL (the desired</a:t>
            </a:r>
          </a:p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  <a:latin typeface="Adobe Caslon Pro Bold" panose="0205070206050A020403" pitchFamily="18" charset="0"/>
              </a:rPr>
              <a:t>g</a:t>
            </a: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oing to take out of the bottle and                                                  </a:t>
            </a:r>
            <a:r>
              <a:rPr lang="en-CA" dirty="0" smtClean="0">
                <a:solidFill>
                  <a:srgbClr val="00B050"/>
                </a:solidFill>
                <a:latin typeface="Adobe Caslon Pro Bold" panose="0205070206050A020403" pitchFamily="18" charset="0"/>
              </a:rPr>
              <a:t>volume)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dilute)</a:t>
            </a:r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649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C</a:t>
            </a:r>
            <a:r>
              <a:rPr lang="en-CA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1 </a:t>
            </a: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x </a:t>
            </a:r>
            <a:r>
              <a:rPr lang="en-CA" dirty="0">
                <a:solidFill>
                  <a:srgbClr val="FF0000"/>
                </a:solidFill>
                <a:latin typeface="Adobe Caslon Pro Bold" panose="0205070206050A020403" pitchFamily="18" charset="0"/>
              </a:rPr>
              <a:t>V</a:t>
            </a:r>
            <a:r>
              <a:rPr lang="en-CA" baseline="-25000" dirty="0">
                <a:solidFill>
                  <a:srgbClr val="FF0000"/>
                </a:solidFill>
                <a:latin typeface="Adobe Caslon Pro Bold" panose="0205070206050A020403" pitchFamily="18" charset="0"/>
              </a:rPr>
              <a:t>1</a:t>
            </a:r>
            <a:r>
              <a:rPr lang="en-CA" dirty="0">
                <a:solidFill>
                  <a:srgbClr val="FF0000"/>
                </a:solidFill>
                <a:latin typeface="Adobe Caslon Pro Bold" panose="0205070206050A020403" pitchFamily="18" charset="0"/>
              </a:rPr>
              <a:t> </a:t>
            </a:r>
            <a:r>
              <a:rPr lang="en-CA" dirty="0">
                <a:solidFill>
                  <a:srgbClr val="0070C0"/>
                </a:solidFill>
                <a:latin typeface="Adobe Caslon Pro Bold" panose="0205070206050A020403" pitchFamily="18" charset="0"/>
              </a:rPr>
              <a:t>= </a:t>
            </a:r>
            <a:r>
              <a:rPr lang="en-CA" dirty="0">
                <a:solidFill>
                  <a:srgbClr val="92D050"/>
                </a:solidFill>
                <a:latin typeface="Adobe Caslon Pro Bold" panose="0205070206050A020403" pitchFamily="18" charset="0"/>
              </a:rPr>
              <a:t>C</a:t>
            </a:r>
            <a:r>
              <a:rPr lang="en-CA" baseline="-25000" dirty="0">
                <a:solidFill>
                  <a:srgbClr val="92D050"/>
                </a:solidFill>
                <a:latin typeface="Adobe Caslon Pro Bold" panose="0205070206050A020403" pitchFamily="18" charset="0"/>
              </a:rPr>
              <a:t>2</a:t>
            </a:r>
            <a:r>
              <a:rPr lang="en-CA" dirty="0">
                <a:solidFill>
                  <a:srgbClr val="92D050"/>
                </a:solidFill>
                <a:latin typeface="Adobe Caslon Pro Bold" panose="0205070206050A020403" pitchFamily="18" charset="0"/>
              </a:rPr>
              <a:t> x V</a:t>
            </a:r>
            <a:r>
              <a:rPr lang="en-CA" baseline="-25000" dirty="0">
                <a:solidFill>
                  <a:srgbClr val="92D050"/>
                </a:solidFill>
                <a:latin typeface="Adobe Caslon Pro Bold" panose="0205070206050A020403" pitchFamily="18" charset="0"/>
              </a:rPr>
              <a:t>2</a:t>
            </a:r>
            <a:r>
              <a:rPr lang="en-CA" dirty="0">
                <a:solidFill>
                  <a:srgbClr val="0070C0"/>
                </a:solidFill>
                <a:latin typeface="Adobe Caslon Pro Bold" panose="0205070206050A020403" pitchFamily="18" charset="0"/>
              </a:rPr>
              <a:t/>
            </a:r>
            <a:br>
              <a:rPr lang="en-CA" dirty="0">
                <a:solidFill>
                  <a:srgbClr val="0070C0"/>
                </a:solidFill>
                <a:latin typeface="Adobe Caslon Pro Bold" panose="0205070206050A020403" pitchFamily="18" charset="0"/>
              </a:rPr>
            </a:b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NOTE: Changing mL to L is unnecessary with this formula.</a:t>
            </a:r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12 x V</a:t>
            </a:r>
            <a:r>
              <a:rPr lang="en-CA" baseline="-25000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= </a:t>
            </a:r>
            <a:r>
              <a:rPr lang="en-CA" dirty="0" smtClean="0">
                <a:solidFill>
                  <a:srgbClr val="00B050"/>
                </a:solidFill>
                <a:latin typeface="Adobe Caslon Pro Bold" panose="0205070206050A020403" pitchFamily="18" charset="0"/>
              </a:rPr>
              <a:t>0.50 x 100</a:t>
            </a:r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 smtClean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51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>
                <a:solidFill>
                  <a:srgbClr val="FF0000"/>
                </a:solidFill>
                <a:latin typeface="Adobe Caslon Pro Bold" panose="0205070206050A020403" pitchFamily="18" charset="0"/>
              </a:rPr>
              <a:t>Now for the glassware!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773615" cy="4351338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1) Using </a:t>
            </a:r>
            <a:r>
              <a:rPr lang="en-CA" dirty="0">
                <a:solidFill>
                  <a:srgbClr val="0070C0"/>
                </a:solidFill>
                <a:latin typeface="Adobe Caslon Pro Bold" panose="0205070206050A020403" pitchFamily="18" charset="0"/>
              </a:rPr>
              <a:t>a 5 mL pipette, you would remove exactly 4.17 mL of the acid from the 12 </a:t>
            </a:r>
            <a:r>
              <a:rPr lang="en-CA" dirty="0" err="1">
                <a:solidFill>
                  <a:srgbClr val="0070C0"/>
                </a:solidFill>
                <a:latin typeface="Adobe Caslon Pro Bold" panose="0205070206050A020403" pitchFamily="18" charset="0"/>
              </a:rPr>
              <a:t>mol</a:t>
            </a:r>
            <a:r>
              <a:rPr lang="en-CA" dirty="0">
                <a:solidFill>
                  <a:srgbClr val="0070C0"/>
                </a:solidFill>
                <a:latin typeface="Adobe Caslon Pro Bold" panose="0205070206050A020403" pitchFamily="18" charset="0"/>
              </a:rPr>
              <a:t>/L </a:t>
            </a: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bottle.</a:t>
            </a:r>
          </a:p>
          <a:p>
            <a:pPr marL="0" indent="0">
              <a:buNone/>
            </a:pPr>
            <a:endParaRPr lang="en-CA" dirty="0" smtClean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  <a:latin typeface="Adobe Caslon Pro Bold" panose="0205070206050A020403" pitchFamily="18" charset="0"/>
              </a:rPr>
              <a:t>2) </a:t>
            </a:r>
            <a:r>
              <a:rPr lang="en-CA" dirty="0">
                <a:solidFill>
                  <a:srgbClr val="0070C0"/>
                </a:solidFill>
                <a:latin typeface="Adobe Caslon Pro Bold" panose="0205070206050A020403" pitchFamily="18" charset="0"/>
              </a:rPr>
              <a:t>You would place this into an empty 100 mL volumetric flask and then add water to the fill line. </a:t>
            </a:r>
            <a:endParaRPr lang="en-CA" dirty="0" smtClean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  <a:latin typeface="Adobe Caslon Pro Bold" panose="0205070206050A020403" pitchFamily="18" charset="0"/>
            </a:endParaRPr>
          </a:p>
          <a:p>
            <a:endParaRPr lang="en-CA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238" y="2363372"/>
            <a:ext cx="4318780" cy="360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632</Words>
  <Application>Microsoft Office PowerPoint</Application>
  <PresentationFormat>Widescreen</PresentationFormat>
  <Paragraphs>110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Adobe Caslon Pro Bold</vt:lpstr>
      <vt:lpstr>Arial</vt:lpstr>
      <vt:lpstr>Calibri</vt:lpstr>
      <vt:lpstr>Calibri Light</vt:lpstr>
      <vt:lpstr>Times New Roman</vt:lpstr>
      <vt:lpstr>Office Theme</vt:lpstr>
      <vt:lpstr>Diluting Standard Solutions</vt:lpstr>
      <vt:lpstr>Requires more specialized glassware and a little math!</vt:lpstr>
      <vt:lpstr>Suppose a solution is too concentrated for our purposes:</vt:lpstr>
      <vt:lpstr>There are two methods used to dilute a solution:                                            Method #1</vt:lpstr>
      <vt:lpstr>Method #1 cont’d</vt:lpstr>
      <vt:lpstr>Method #2:</vt:lpstr>
      <vt:lpstr>Suppose 100 mL is needed for the whole class and the required concentration is 0.50 mol/L. We will start with the concentrated form of the acid: 12 mol/L</vt:lpstr>
      <vt:lpstr>C1 x V1 = C2 x V2 </vt:lpstr>
      <vt:lpstr>Now for the glassware!</vt:lpstr>
      <vt:lpstr>NOTE: When using glass pipettes and volumetric flasks: </vt:lpstr>
      <vt:lpstr>What volume (       )   of a 1.5 mol/L (        )  solution of HCl would you need to make 500 mL (    ) of 0.50 mol/L HCl? </vt:lpstr>
      <vt:lpstr>What volume of 2.0 mol/L NaCl is needed to make 50.0 mL of 0.20 mol/L</vt:lpstr>
      <vt:lpstr>25.0 mL of 1.5 mol/L NaOH is placed in a 100 mL volumetric flask and water is added to the fill line. What is the new concentration of the acid?</vt:lpstr>
      <vt:lpstr>10.0 mL of 0.50 mol/L NaOH is placed in an empty 250 mL volumetric flask. Water is added to the fill line. What is the new concentration of the NaOH?</vt:lpstr>
      <vt:lpstr>5.0 mL of 7.0 mol/L solution of NaCl is added to an empty 100 mL volumetric flask and water in added until it reaches the fill line. What is the new concentration of the NaCl?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Standard Solutions</dc:title>
  <dc:creator>Darlene Wall [Staff]</dc:creator>
  <cp:lastModifiedBy>Darlene Wall [Staff]</cp:lastModifiedBy>
  <cp:revision>45</cp:revision>
  <dcterms:created xsi:type="dcterms:W3CDTF">2017-10-18T17:45:27Z</dcterms:created>
  <dcterms:modified xsi:type="dcterms:W3CDTF">2017-10-30T16:59:29Z</dcterms:modified>
</cp:coreProperties>
</file>